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7" r:id="rId3"/>
    <p:sldId id="259" r:id="rId4"/>
    <p:sldId id="264" r:id="rId5"/>
    <p:sldId id="283" r:id="rId6"/>
    <p:sldId id="263" r:id="rId7"/>
    <p:sldId id="292" r:id="rId8"/>
    <p:sldId id="287" r:id="rId9"/>
    <p:sldId id="289" r:id="rId10"/>
    <p:sldId id="290" r:id="rId11"/>
    <p:sldId id="291" r:id="rId12"/>
    <p:sldId id="299" r:id="rId13"/>
    <p:sldId id="288" r:id="rId14"/>
    <p:sldId id="296" r:id="rId15"/>
    <p:sldId id="297" r:id="rId16"/>
    <p:sldId id="301" r:id="rId17"/>
    <p:sldId id="298" r:id="rId18"/>
    <p:sldId id="300" r:id="rId19"/>
    <p:sldId id="271" r:id="rId20"/>
    <p:sldId id="302" r:id="rId21"/>
    <p:sldId id="272" r:id="rId22"/>
    <p:sldId id="273" r:id="rId23"/>
    <p:sldId id="303" r:id="rId24"/>
    <p:sldId id="304" r:id="rId25"/>
    <p:sldId id="305" r:id="rId26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05679710801377E-2"/>
          <c:y val="0.53388306838788158"/>
          <c:w val="0.87393103045530551"/>
          <c:h val="0.4489726650193514"/>
        </c:manualLayout>
      </c:layout>
      <c:pie3DChart>
        <c:varyColors val="1"/>
        <c:ser>
          <c:idx val="0"/>
          <c:order val="0"/>
          <c:tx>
            <c:strRef>
              <c:f>Лист1!$B$13</c:f>
              <c:strCache>
                <c:ptCount val="1"/>
                <c:pt idx="0">
                  <c:v>2018 год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Лист1!$A$14:$A$18</c:f>
              <c:strCache>
                <c:ptCount val="5"/>
                <c:pt idx="0">
                  <c:v>Налог на доходы физических лиц</c:v>
                </c:pt>
                <c:pt idx="1">
                  <c:v>Налог на товары (работы, услуги) реализуемые на территории РФ</c:v>
                </c:pt>
                <c:pt idx="2">
                  <c:v>Единый сельскохозяйственный налог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Лист1!$B$14:$B$18</c:f>
              <c:numCache>
                <c:formatCode>0.0%</c:formatCode>
                <c:ptCount val="5"/>
                <c:pt idx="0">
                  <c:v>0.34499999999999997</c:v>
                </c:pt>
                <c:pt idx="1">
                  <c:v>0.31900000000000001</c:v>
                </c:pt>
                <c:pt idx="2">
                  <c:v>0.16400000000000001</c:v>
                </c:pt>
                <c:pt idx="3">
                  <c:v>0.153</c:v>
                </c:pt>
                <c:pt idx="4">
                  <c:v>1.9E-2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7.0370386196405524E-2"/>
          <c:y val="9.5575457378768741E-2"/>
          <c:w val="0.78265510181408415"/>
          <c:h val="0.4643984161440746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91369212944594E-3"/>
          <c:y val="0.51473466682714264"/>
          <c:w val="0.97007824046486413"/>
          <c:h val="0.47301746565196462"/>
        </c:manualLayout>
      </c:layout>
      <c:pie3DChart>
        <c:varyColors val="1"/>
        <c:ser>
          <c:idx val="0"/>
          <c:order val="0"/>
          <c:tx>
            <c:strRef>
              <c:f>Лист1!$B$23</c:f>
              <c:strCache>
                <c:ptCount val="1"/>
                <c:pt idx="0">
                  <c:v>2019 год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Лист1!$A$24:$A$28</c:f>
              <c:strCache>
                <c:ptCount val="5"/>
                <c:pt idx="0">
                  <c:v>Налог на доходы физических лиц</c:v>
                </c:pt>
                <c:pt idx="1">
                  <c:v>Налог на товары (работы, услуги) реализуемые на территории РФ</c:v>
                </c:pt>
                <c:pt idx="2">
                  <c:v>Единый сельскохозяйственный налог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Лист1!$B$24:$B$28</c:f>
              <c:numCache>
                <c:formatCode>0.0%</c:formatCode>
                <c:ptCount val="5"/>
                <c:pt idx="0">
                  <c:v>0.32100000000000001</c:v>
                </c:pt>
                <c:pt idx="1">
                  <c:v>0.32600000000000001</c:v>
                </c:pt>
                <c:pt idx="2">
                  <c:v>0.18099999999999999</c:v>
                </c:pt>
                <c:pt idx="3">
                  <c:v>0.153</c:v>
                </c:pt>
                <c:pt idx="4">
                  <c:v>1.9E-2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7.8999158823622767E-2"/>
          <c:y val="8.2464988458072555E-2"/>
          <c:w val="0.909090067433585"/>
          <c:h val="0.4742040622029651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73889829234659E-2"/>
          <c:y val="0.48964915166505446"/>
          <c:w val="0.97162611017076539"/>
          <c:h val="0.51035084833494559"/>
        </c:manualLayout>
      </c:layout>
      <c:pie3DChart>
        <c:varyColors val="1"/>
        <c:ser>
          <c:idx val="0"/>
          <c:order val="0"/>
          <c:tx>
            <c:strRef>
              <c:f>Лист1!$B$31</c:f>
              <c:strCache>
                <c:ptCount val="1"/>
                <c:pt idx="0">
                  <c:v>2020 год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Лист1!$A$32:$A$36</c:f>
              <c:strCache>
                <c:ptCount val="5"/>
                <c:pt idx="0">
                  <c:v>Налог на доходы физических лиц</c:v>
                </c:pt>
                <c:pt idx="1">
                  <c:v>Налог на товары (работы, услуги) реализуемые на территории РФ</c:v>
                </c:pt>
                <c:pt idx="2">
                  <c:v>Единый сельскохозяйственный налог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Лист1!$B$32:$B$36</c:f>
              <c:numCache>
                <c:formatCode>0.0%</c:formatCode>
                <c:ptCount val="5"/>
                <c:pt idx="0">
                  <c:v>0.32100000000000001</c:v>
                </c:pt>
                <c:pt idx="1">
                  <c:v>0.32900000000000001</c:v>
                </c:pt>
                <c:pt idx="2">
                  <c:v>0.17499999999999999</c:v>
                </c:pt>
                <c:pt idx="3">
                  <c:v>0.155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3437755282092843E-2"/>
          <c:y val="9.027126876356463E-2"/>
          <c:w val="0.96618758046491571"/>
          <c:h val="0.4519169970316199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Лист2!$A$9</c:f>
              <c:strCache>
                <c:ptCount val="1"/>
                <c:pt idx="0">
                  <c:v>Администрация Полевского сельского поселения Октябрьского муниципального района Еврейской автономной области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Лист2!$B$8:$D$8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Лист2!$B$9:$D$9</c:f>
              <c:numCache>
                <c:formatCode>0.0%</c:formatCode>
                <c:ptCount val="3"/>
                <c:pt idx="0">
                  <c:v>0.44900000000000001</c:v>
                </c:pt>
                <c:pt idx="1">
                  <c:v>0.39700000000000002</c:v>
                </c:pt>
                <c:pt idx="2">
                  <c:v>0.41199999999999998</c:v>
                </c:pt>
              </c:numCache>
            </c:numRef>
          </c:val>
        </c:ser>
        <c:ser>
          <c:idx val="1"/>
          <c:order val="1"/>
          <c:tx>
            <c:strRef>
              <c:f>Лист2!$A$10</c:f>
              <c:strCache>
                <c:ptCount val="1"/>
                <c:pt idx="0">
                  <c:v>Муниципальное казенное учреждение "Поселенческий центр культуры и досуга" муниципального образования "Полевское сельское поселение" Октябрьского муниципального района Еврейской автономной области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Лист2!$B$8:$D$8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Лист2!$B$10:$D$10</c:f>
              <c:numCache>
                <c:formatCode>0.0%</c:formatCode>
                <c:ptCount val="3"/>
                <c:pt idx="0">
                  <c:v>0.42899999999999999</c:v>
                </c:pt>
                <c:pt idx="1">
                  <c:v>0.47</c:v>
                </c:pt>
                <c:pt idx="2">
                  <c:v>0.45500000000000002</c:v>
                </c:pt>
              </c:numCache>
            </c:numRef>
          </c:val>
        </c:ser>
        <c:ser>
          <c:idx val="2"/>
          <c:order val="2"/>
          <c:tx>
            <c:strRef>
              <c:f>Лист2!$A$11</c:f>
              <c:strCache>
                <c:ptCount val="1"/>
                <c:pt idx="0">
                  <c:v>Муниципальное казенное учреждение "Полевская Поселенческая библиотека" муниципального образования "Полевское сельское поселение" Октябрьского муниципального района Еврейской автономной области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Лист2!$B$8:$D$8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Лист2!$B$11:$D$11</c:f>
              <c:numCache>
                <c:formatCode>0.0%</c:formatCode>
                <c:ptCount val="3"/>
                <c:pt idx="0">
                  <c:v>0.122</c:v>
                </c:pt>
                <c:pt idx="1">
                  <c:v>0.13300000000000001</c:v>
                </c:pt>
                <c:pt idx="2">
                  <c:v>0.13300000000000001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044096"/>
        <c:axId val="71066368"/>
      </c:barChart>
      <c:catAx>
        <c:axId val="71044096"/>
        <c:scaling>
          <c:orientation val="minMax"/>
        </c:scaling>
        <c:delete val="0"/>
        <c:axPos val="l"/>
        <c:majorTickMark val="out"/>
        <c:minorTickMark val="none"/>
        <c:tickLblPos val="nextTo"/>
        <c:crossAx val="71066368"/>
        <c:crosses val="autoZero"/>
        <c:auto val="1"/>
        <c:lblAlgn val="ctr"/>
        <c:lblOffset val="100"/>
        <c:noMultiLvlLbl val="0"/>
      </c:catAx>
      <c:valAx>
        <c:axId val="71066368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71044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29540593904412"/>
          <c:y val="1.6140947837074201E-2"/>
          <c:w val="0.32196463053186702"/>
          <c:h val="0.6293479762162568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Лист2!$A$25</c:f>
              <c:strCache>
                <c:ptCount val="1"/>
                <c:pt idx="0">
                  <c:v>Программные расходы предусмотренные в бюджете 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Лист2!$B$24:$D$24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Лист2!$B$25:$D$25</c:f>
              <c:numCache>
                <c:formatCode>0.0%</c:formatCode>
                <c:ptCount val="3"/>
                <c:pt idx="0">
                  <c:v>0.58199999999999996</c:v>
                </c:pt>
                <c:pt idx="1">
                  <c:v>0.64700000000000002</c:v>
                </c:pt>
                <c:pt idx="2">
                  <c:v>0.64200000000000002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Лист2!$A$32</c:f>
              <c:strCache>
                <c:ptCount val="1"/>
                <c:pt idx="0">
                  <c:v>Непрограммные расходы предусмотренные в бюджете 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Лист2!$B$31:$D$31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Лист2!$B$32:$D$32</c:f>
              <c:numCache>
                <c:formatCode>0.0%</c:formatCode>
                <c:ptCount val="3"/>
                <c:pt idx="0">
                  <c:v>0.41799999999999998</c:v>
                </c:pt>
                <c:pt idx="1">
                  <c:v>0.35299999999999998</c:v>
                </c:pt>
                <c:pt idx="2">
                  <c:v>0.35799999999999998</c:v>
                </c:pt>
              </c:numCache>
            </c:numRef>
          </c:val>
        </c:ser>
        <c:ser>
          <c:idx val="1"/>
          <c:order val="1"/>
          <c:tx>
            <c:strRef>
              <c:f>Лист2!$A$33</c:f>
              <c:strCache>
                <c:ptCount val="1"/>
                <c:pt idx="0">
                  <c:v>Программные расходы предусмотренные в бюджете </c:v>
                </c:pt>
              </c:strCache>
            </c:strRef>
          </c:tx>
          <c:explosion val="25"/>
          <c:cat>
            <c:strRef>
              <c:f>Лист2!$B$31:$D$31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Лист2!$B$33:$D$33</c:f>
              <c:numCache>
                <c:formatCode>0.0%</c:formatCode>
                <c:ptCount val="3"/>
                <c:pt idx="0">
                  <c:v>0.58199999999999996</c:v>
                </c:pt>
                <c:pt idx="1">
                  <c:v>0.64700000000000002</c:v>
                </c:pt>
                <c:pt idx="2">
                  <c:v>0.64200000000000002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0.76062</cdr:x>
      <cdr:y>0.60106</cdr:y>
    </cdr:from>
    <cdr:to>
      <cdr:x>1</cdr:x>
      <cdr:y>1</cdr:y>
    </cdr:to>
    <cdr:pic>
      <cdr:nvPicPr>
        <cdr:cNvPr id="2" name="Picture 2" descr="K:\bcem\БЮДЖЕТ ДЛЯ ГРАЖДАН\бюджет 2017-2019\картинки\images (15)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152063" y="4770438"/>
          <a:ext cx="1871662" cy="1871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CF6A-6ECD-4892-A3FF-2B0199E4B045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C310B-8F46-454D-8EE5-6CA12B504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4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54216-1C5B-49DB-88B7-3C27A1AB38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B7181-C172-4C75-9750-C8C75FDAD87B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B7181-C172-4C75-9750-C8C75FDAD87B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B7181-C172-4C75-9750-C8C75FDAD87B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B7181-C172-4C75-9750-C8C75FDAD87B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B7181-C172-4C75-9750-C8C75FDAD87B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B7181-C172-4C75-9750-C8C75FDAD87B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B7181-C172-4C75-9750-C8C75FDAD87B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B7181-C172-4C75-9750-C8C75FDAD87B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B7181-C172-4C75-9750-C8C75FDAD87B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B7181-C172-4C75-9750-C8C75FDAD87B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B7181-C172-4C75-9750-C8C75FDAD87B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8EB7181-C172-4C75-9750-C8C75FDAD87B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85728"/>
            <a:ext cx="6480720" cy="1343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Бюджет для граждан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ill Sans MT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ill Sans MT"/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717032"/>
            <a:ext cx="7776864" cy="2592288"/>
          </a:xfrm>
        </p:spPr>
        <p:txBody>
          <a:bodyPr>
            <a:noAutofit/>
          </a:bodyPr>
          <a:lstStyle/>
          <a:p>
            <a:pPr marL="26988" algn="ctr"/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 проекту бюджета Муниципального образования</a:t>
            </a:r>
          </a:p>
          <a:p>
            <a:pPr marL="26988" algn="ctr"/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«Полевское сельское поселение»</a:t>
            </a:r>
          </a:p>
          <a:p>
            <a:pPr marL="26988" algn="ctr"/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Октябрьского</a:t>
            </a:r>
            <a:r>
              <a:rPr lang="en-US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Еврейской автономной области на 2018 год и плановый период 2019 -2020 годов </a:t>
            </a:r>
          </a:p>
          <a:p>
            <a:endParaRPr lang="ru-RU" sz="4000" b="1" u="sng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http://i75.fastpic.ru/big/2015/1219/5f/9cfde25c9729183615d0c0c8e162a55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54726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</a:rPr>
              <a:t>Норматив отчислений налоговых доходов в местный бюджет</a:t>
            </a:r>
            <a:r>
              <a:rPr lang="ru-RU" sz="4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3096344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Норматив отчислений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определяет  ту  часть от общей суммы уплаченных налогоплательщиками налогов, которая в соответствии с бюджетным законодательством остается в местном бюджете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Налог на доходы физических лиц			12 %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Акцизы на нефтепродукты				1,33 %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Единый сельскохозяйственный налог 		 30 %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Налог на доходы физических лиц		                   100 %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Земельный налог                                                                        100%</a:t>
            </a:r>
          </a:p>
          <a:p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6" name="Рисунок 5" descr="http://ffreedom.ru/wp-content/uploads/2017/03/desyat-sekretov-finansovogo-dostat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3501008"/>
            <a:ext cx="736270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56872" cy="1224136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Прогнозируемые поступления основных налоговых доходов в бюджет муниципального образования «Полевское сельское поселение» Октябрьского муниципального района ЕАО в 201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годов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664" y="1539279"/>
          <a:ext cx="7344816" cy="2393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368152"/>
                <a:gridCol w="1152128"/>
                <a:gridCol w="864096"/>
              </a:tblGrid>
              <a:tr h="519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дохода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тыс. руб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</a:tr>
              <a:tr h="2465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513,0</a:t>
                      </a:r>
                    </a:p>
                  </a:txBody>
                  <a:tcPr marL="9525" marR="9525" marT="9525" marB="0" anchor="b"/>
                </a:tc>
              </a:tr>
              <a:tr h="48260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товары (работы, услуги) реализуемые на территории РФ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525,7</a:t>
                      </a:r>
                    </a:p>
                  </a:txBody>
                  <a:tcPr marL="9525" marR="9525" marT="9525" marB="0" anchor="b"/>
                </a:tc>
              </a:tr>
              <a:tr h="2728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marL="9525" marR="9525" marT="9525" marB="0" anchor="b"/>
                </a:tc>
              </a:tr>
              <a:tr h="2465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247,0</a:t>
                      </a:r>
                    </a:p>
                  </a:txBody>
                  <a:tcPr marL="9525" marR="9525" marT="9525" marB="0" anchor="b"/>
                </a:tc>
              </a:tr>
              <a:tr h="2708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9525" marR="9525" marT="9525" marB="0" anchor="b"/>
                </a:tc>
              </a:tr>
              <a:tr h="35509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1 547,8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1 597,7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Рисунок 7" descr="https://www.constmb.ru/wp-content/uploads/sites/9/2017/04/i-35-768x5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149080"/>
            <a:ext cx="424847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прогнозируемых поступлений основных налоговых доходов в бюджет муниципального образования «Полевское сельское поселение» Октябрьского муниципального района ЕАО в 201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годов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338998"/>
              </p:ext>
            </p:extLst>
          </p:nvPr>
        </p:nvGraphicFramePr>
        <p:xfrm>
          <a:off x="971600" y="1483953"/>
          <a:ext cx="2808312" cy="518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345874"/>
              </p:ext>
            </p:extLst>
          </p:nvPr>
        </p:nvGraphicFramePr>
        <p:xfrm>
          <a:off x="3851920" y="1556792"/>
          <a:ext cx="25202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510861"/>
              </p:ext>
            </p:extLst>
          </p:nvPr>
        </p:nvGraphicFramePr>
        <p:xfrm>
          <a:off x="6516216" y="1556792"/>
          <a:ext cx="2448272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06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6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836712"/>
            <a:ext cx="8100392" cy="309634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Расходы бюджета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осуществляется исходя из прогнозной оценки доходной части бюджета, 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муниципальным программам Полевского сельского поселения.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3" y="4005064"/>
            <a:ext cx="7704857" cy="50405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бюджетов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4797152"/>
            <a:ext cx="1224136" cy="936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 «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4797153"/>
            <a:ext cx="1152128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 «Национальная оборона»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5805264"/>
            <a:ext cx="1224136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08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«Культура , 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кинематография»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9912" y="4725144"/>
            <a:ext cx="1296144" cy="93610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4725144"/>
            <a:ext cx="1152128" cy="8640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04 «Национальная экономика»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7984" y="5877272"/>
            <a:ext cx="1368152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«Социальная политика»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4725145"/>
            <a:ext cx="1152128" cy="792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хозяйство»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5877272"/>
            <a:ext cx="136815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«Физическая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и спорт»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86688" y="5661248"/>
            <a:ext cx="1249808" cy="9361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«Межбюджетные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 общего характера»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2844617" y="4652327"/>
            <a:ext cx="288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393629" y="4615483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988690" y="5156326"/>
            <a:ext cx="12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554866" y="5174326"/>
            <a:ext cx="133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460432" y="4509120"/>
            <a:ext cx="0" cy="10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660232" y="4509120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452320" y="450912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940152" y="4509120"/>
            <a:ext cx="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691680" y="4509120"/>
            <a:ext cx="0" cy="2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 бюджета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«Полевское сельское поселение» Октябрьского муниципального района ЕАО в 201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по подведомственным учреждениям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711965"/>
              </p:ext>
            </p:extLst>
          </p:nvPr>
        </p:nvGraphicFramePr>
        <p:xfrm>
          <a:off x="1403648" y="1700808"/>
          <a:ext cx="7499352" cy="46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936104"/>
                <a:gridCol w="1008112"/>
                <a:gridCol w="1018632"/>
              </a:tblGrid>
              <a:tr h="511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год,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год,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год, тыс. руб.</a:t>
                      </a:r>
                    </a:p>
                  </a:txBody>
                  <a:tcPr marL="9525" marR="9525" marT="9525" marB="0" anchor="ctr"/>
                </a:tc>
              </a:tr>
              <a:tr h="970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Администрация Полевского сельского поселения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3 967,8</a:t>
                      </a:r>
                    </a:p>
                  </a:txBody>
                  <a:tcPr marL="9525" marR="9525" marT="9525" marB="0" anchor="ctr"/>
                </a:tc>
              </a:tr>
              <a:tr h="1482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Муниципальное казенное учреждение </a:t>
                      </a:r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"Поселенческий центр культуры и досуга"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образования "Полевское сельское поселение" 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6 204,1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5 422,4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4 374,7</a:t>
                      </a:r>
                    </a:p>
                  </a:txBody>
                  <a:tcPr marL="9525" marR="9525" marT="9525" marB="0" anchor="ctr"/>
                </a:tc>
              </a:tr>
              <a:tr h="1334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Муниципальное казенное учреждение </a:t>
                      </a:r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"Полевская Поселенческая библиотека"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образования "Полевское сельское поселение" 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1 771,7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1 278,0</a:t>
                      </a:r>
                    </a:p>
                  </a:txBody>
                  <a:tcPr marL="9525" marR="9525" marT="9525" marB="0" anchor="ctr"/>
                </a:tc>
              </a:tr>
              <a:tr h="381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14 472,3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11 542,5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9 620,5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5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56872" cy="113813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 бюджета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«Полевское сельское поселение» Октябрьского муниципального района ЕАО в 201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по подведомственным учреждениям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996123"/>
              </p:ext>
            </p:extLst>
          </p:nvPr>
        </p:nvGraphicFramePr>
        <p:xfrm>
          <a:off x="1115616" y="1556792"/>
          <a:ext cx="7818834" cy="469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71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80398"/>
              </p:ext>
            </p:extLst>
          </p:nvPr>
        </p:nvGraphicFramePr>
        <p:xfrm>
          <a:off x="1259632" y="1484784"/>
          <a:ext cx="7499352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296144"/>
                <a:gridCol w="1584176"/>
                <a:gridCol w="1450680"/>
              </a:tblGrid>
              <a:tr h="623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/>
                </a:tc>
              </a:tr>
              <a:tr h="600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Программные расходы предусмотренные в бюджете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7 465,3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6 178,4</a:t>
                      </a: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предусмотренные в бюджете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6 049,0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3 442,1</a:t>
                      </a:r>
                    </a:p>
                  </a:txBody>
                  <a:tcPr marL="9525" marR="9525" marT="9525" marB="0" anchor="ctr"/>
                </a:tc>
              </a:tr>
              <a:tr h="288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14 472,3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11 542,5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9 620,5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«Полевское сельское поселение»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Октябрьского муниципального района ЕАО в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по программным и не программным направлениям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800871"/>
              </p:ext>
            </p:extLst>
          </p:nvPr>
        </p:nvGraphicFramePr>
        <p:xfrm>
          <a:off x="1043608" y="3573016"/>
          <a:ext cx="39604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762304"/>
              </p:ext>
            </p:extLst>
          </p:nvPr>
        </p:nvGraphicFramePr>
        <p:xfrm>
          <a:off x="5076056" y="3573016"/>
          <a:ext cx="3851920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90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528880" cy="115699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«Полевское сельское поселение»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Октябрьского муниципального района ЕАО в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разрезе муниципальных программ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1482140" y="1538519"/>
            <a:ext cx="6798368" cy="77725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программа - </a:t>
            </a:r>
            <a:r>
              <a:rPr lang="ru-RU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"Развитие культуры в Полевском сельском поселении"</a:t>
            </a:r>
          </a:p>
        </p:txBody>
      </p:sp>
      <p:sp>
        <p:nvSpPr>
          <p:cNvPr id="7" name="CustomShape 4"/>
          <p:cNvSpPr/>
          <p:nvPr/>
        </p:nvSpPr>
        <p:spPr>
          <a:xfrm>
            <a:off x="1461040" y="2583476"/>
            <a:ext cx="6829436" cy="592500"/>
          </a:xfrm>
          <a:prstGeom prst="rect">
            <a:avLst/>
          </a:prstGeom>
          <a:blipFill>
            <a:blip r:embed="rId2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Целью программы является обеспечение потребности в услугах связи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98907" y="2327691"/>
            <a:ext cx="0" cy="292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stomShape 7"/>
          <p:cNvSpPr>
            <a:spLocks noGrp="1"/>
          </p:cNvSpPr>
          <p:nvPr>
            <p:ph idx="1"/>
          </p:nvPr>
        </p:nvSpPr>
        <p:spPr>
          <a:xfrm flipH="1">
            <a:off x="1043608" y="3500438"/>
            <a:ext cx="3744416" cy="1446559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82296" indent="0" algn="ctr"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marL="82296" indent="0" algn="ctr"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поселенческого центра культуры и досуга Полевского сельского поселения»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ustomShape 7"/>
          <p:cNvSpPr txBox="1">
            <a:spLocks/>
          </p:cNvSpPr>
          <p:nvPr/>
        </p:nvSpPr>
        <p:spPr>
          <a:xfrm flipH="1">
            <a:off x="5071600" y="3500438"/>
            <a:ext cx="3964896" cy="1446559"/>
          </a:xfrm>
          <a:prstGeom prst="rect">
            <a:avLst/>
          </a:prstGeom>
          <a:blipFill>
            <a:blip r:embed="rId3" cstate="print"/>
            <a:tile/>
          </a:blipFill>
          <a:ln w="9525" cap="flat" cmpd="sng" algn="ctr">
            <a:solidFill>
              <a:schemeClr val="accent3"/>
            </a:solidFill>
            <a:prstDash val="solid"/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marL="82296" indent="0" algn="ctr"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библиотечного обслуживания Полевского сельского поселения»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9" idx="0"/>
          </p:cNvCxnSpPr>
          <p:nvPr/>
        </p:nvCxnSpPr>
        <p:spPr>
          <a:xfrm flipH="1">
            <a:off x="2915816" y="3175976"/>
            <a:ext cx="288032" cy="32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1" idx="0"/>
          </p:cNvCxnSpPr>
          <p:nvPr/>
        </p:nvCxnSpPr>
        <p:spPr>
          <a:xfrm>
            <a:off x="6676054" y="3212976"/>
            <a:ext cx="377994" cy="287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1064579" y="5312099"/>
            <a:ext cx="1152128" cy="86409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6 204,1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39752" y="5290066"/>
            <a:ext cx="1152128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5 422,4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ыс.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51622" y="5301207"/>
            <a:ext cx="1224136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4 374,7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68018" y="5301206"/>
            <a:ext cx="1224136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1 771,7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41980" y="5276955"/>
            <a:ext cx="1224136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1 538,1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812360" y="5301207"/>
            <a:ext cx="1224136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1 278,0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cxnSp>
        <p:nvCxnSpPr>
          <p:cNvPr id="39" name="Прямая соединительная линия 38"/>
          <p:cNvCxnSpPr>
            <a:endCxn id="23" idx="0"/>
          </p:cNvCxnSpPr>
          <p:nvPr/>
        </p:nvCxnSpPr>
        <p:spPr>
          <a:xfrm>
            <a:off x="1640643" y="4971000"/>
            <a:ext cx="0" cy="341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24" idx="0"/>
          </p:cNvCxnSpPr>
          <p:nvPr/>
        </p:nvCxnSpPr>
        <p:spPr>
          <a:xfrm>
            <a:off x="2915816" y="4935856"/>
            <a:ext cx="0" cy="354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25" idx="0"/>
          </p:cNvCxnSpPr>
          <p:nvPr/>
        </p:nvCxnSpPr>
        <p:spPr>
          <a:xfrm>
            <a:off x="4263690" y="4946997"/>
            <a:ext cx="0" cy="354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680086" y="4946997"/>
            <a:ext cx="0" cy="329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1" idx="2"/>
            <a:endCxn id="32" idx="0"/>
          </p:cNvCxnSpPr>
          <p:nvPr/>
        </p:nvCxnSpPr>
        <p:spPr>
          <a:xfrm>
            <a:off x="7054048" y="4946997"/>
            <a:ext cx="0" cy="329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33" idx="0"/>
          </p:cNvCxnSpPr>
          <p:nvPr/>
        </p:nvCxnSpPr>
        <p:spPr>
          <a:xfrm>
            <a:off x="8424428" y="4946997"/>
            <a:ext cx="0" cy="354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2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«Полевское сельское поселение»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Октябрьского муниципального района ЕАО в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разрезе муниципальных программ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1482140" y="1538519"/>
            <a:ext cx="6798368" cy="77725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программа - </a:t>
            </a:r>
            <a:r>
              <a:rPr lang="ru-RU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«Сохранение и развитие сети автомобильных дорог»</a:t>
            </a:r>
            <a:endParaRPr lang="ru-RU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1461040" y="2583476"/>
            <a:ext cx="6829436" cy="592500"/>
          </a:xfrm>
          <a:prstGeom prst="rect">
            <a:avLst/>
          </a:prstGeom>
          <a:blipFill>
            <a:blip r:embed="rId2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Целью программы является сохранение и развитие автомобильных дорог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98907" y="2327691"/>
            <a:ext cx="0" cy="292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1616082" y="3557963"/>
            <a:ext cx="1152128" cy="86409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447,5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99694" y="3557963"/>
            <a:ext cx="1152128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504,8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ыс.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04248" y="3545330"/>
            <a:ext cx="1224136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525,7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192146" y="3191120"/>
            <a:ext cx="0" cy="341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875758" y="3191120"/>
            <a:ext cx="0" cy="354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308304" y="3184564"/>
            <a:ext cx="0" cy="354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hart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4522300"/>
            <a:ext cx="2808164" cy="2075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s://im2-tub-ru.yandex.net/i?id=e14f5e57600290017a04b6c293481900&amp;n=33&amp;h=215&amp;w=3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4653136"/>
            <a:ext cx="2486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xn----ntbcbhjbqyu4k.xn--p1ai/media/k2/items/cache/1401d86fe12347212d76c57397011332_X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2592288" cy="185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1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500174"/>
            <a:ext cx="350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Общегосударственные вопросы</a:t>
            </a:r>
            <a:endParaRPr lang="ru-RU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08012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«Полевское сельское поселение»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Октябрьского муниципального района ЕАО в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области мероприятий непрограммных направлений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46327"/>
              </p:ext>
            </p:extLst>
          </p:nvPr>
        </p:nvGraphicFramePr>
        <p:xfrm>
          <a:off x="1071538" y="2348880"/>
          <a:ext cx="7704856" cy="3183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3816424"/>
                <a:gridCol w="864096"/>
                <a:gridCol w="864096"/>
                <a:gridCol w="864096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 тыс.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тыс. руб.</a:t>
                      </a:r>
                    </a:p>
                  </a:txBody>
                  <a:tcPr marL="9525" marR="9525" marT="9525" marB="0" anchor="ctr"/>
                </a:tc>
              </a:tr>
              <a:tr h="1368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4 390,3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3 121,0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4 670,8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3 765,5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3 128,3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046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Полевского сельского поселения!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52736"/>
            <a:ext cx="7929618" cy="58052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Одна из основных целей бюджетной политики – обеспечение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прозрачности, открытости и доступности бюджетного процесса для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населения. Инструментом реализации этой цели является «Бюджет для граждан».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«Бюджет для граждан» - это аналитический материал, разрабатываемый в целях ознакомления граждан с основными целями, задачами и приоритетными направлениями бюджетной политики Полевского сельского поселения, планируемыми и достигнутыми результатами использования бюджетных ассигнований.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и доступной форме повысит уровень общественного участия жителей в бюджетном процессе Полевского сельского поселения.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«Бюджет для граждан» подготовлен администрацией Полевского сельского поселения Октябрьского муниципального района Еврейской автономной области.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Место нахождения: Еврейская автономная область, Октябрьский района, с. Полевое, ул. Советская, д. 10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Телефон: 8(42665) 26-4-95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Факс: 8(42665)  26-4-8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polevoeokt@mail.ru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Глава сельского поселения Пермин Анатолий Петрович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ой\Desktop\СТУПИНА\Новая папка\20171126_184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1440160" cy="17281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«Полевское сельское поселение»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Октябрьского муниципального района ЕАО в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области мероприятий непрограммных направлений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608" y="155679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Национальная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оборона</a:t>
            </a:r>
            <a:endParaRPr lang="ru-RU" sz="18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58372"/>
              </p:ext>
            </p:extLst>
          </p:nvPr>
        </p:nvGraphicFramePr>
        <p:xfrm>
          <a:off x="1187624" y="1988840"/>
          <a:ext cx="7776864" cy="1588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3744416"/>
                <a:gridCol w="1080120"/>
                <a:gridCol w="1008112"/>
                <a:gridCol w="936104"/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 тыс.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тыс. руб.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Объект 5"/>
          <p:cNvSpPr txBox="1">
            <a:spLocks/>
          </p:cNvSpPr>
          <p:nvPr/>
        </p:nvSpPr>
        <p:spPr>
          <a:xfrm>
            <a:off x="1043608" y="364502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Национальная безопасность и правоохранительная деятельность</a:t>
            </a:r>
            <a:endParaRPr lang="ru-RU" sz="18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4407"/>
              </p:ext>
            </p:extLst>
          </p:nvPr>
        </p:nvGraphicFramePr>
        <p:xfrm>
          <a:off x="1043608" y="4149080"/>
          <a:ext cx="7848872" cy="2468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3816424"/>
                <a:gridCol w="1008112"/>
                <a:gridCol w="1008112"/>
                <a:gridCol w="864096"/>
              </a:tblGrid>
              <a:tr h="74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 тыс.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тыс. руб.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6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5" y="1541964"/>
            <a:ext cx="4124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5" y="3603303"/>
            <a:ext cx="4124350" cy="37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коммунальное хозяйство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«Полевское сельское поселение»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Октябрьского муниципального района ЕАО в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области мероприятий непрограммных направлений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29067"/>
              </p:ext>
            </p:extLst>
          </p:nvPr>
        </p:nvGraphicFramePr>
        <p:xfrm>
          <a:off x="1142975" y="1988839"/>
          <a:ext cx="7821512" cy="151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54"/>
                <a:gridCol w="4122855"/>
                <a:gridCol w="936104"/>
                <a:gridCol w="864096"/>
                <a:gridCol w="936103"/>
              </a:tblGrid>
              <a:tr h="5552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 тыс.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тыс. руб.</a:t>
                      </a:r>
                    </a:p>
                  </a:txBody>
                  <a:tcPr marL="9525" marR="9525" marT="9525" marB="0" anchor="ctr"/>
                </a:tc>
              </a:tr>
              <a:tr h="591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46540"/>
              </p:ext>
            </p:extLst>
          </p:nvPr>
        </p:nvGraphicFramePr>
        <p:xfrm>
          <a:off x="1115618" y="4221088"/>
          <a:ext cx="7848870" cy="176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0"/>
                <a:gridCol w="4104456"/>
                <a:gridCol w="1008112"/>
                <a:gridCol w="864096"/>
                <a:gridCol w="864096"/>
              </a:tblGrid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 тыс. р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тыс. руб.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Жилищной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96130" y="1547500"/>
            <a:ext cx="3175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9427" y="3717032"/>
            <a:ext cx="4828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«Полевское сельское поселение»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Октябрьского муниципального района ЕАО в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области мероприятий непрограммных направлений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128"/>
              </p:ext>
            </p:extLst>
          </p:nvPr>
        </p:nvGraphicFramePr>
        <p:xfrm>
          <a:off x="1282598" y="2132856"/>
          <a:ext cx="7609882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154"/>
                <a:gridCol w="3528392"/>
                <a:gridCol w="1080120"/>
                <a:gridCol w="1008112"/>
                <a:gridCol w="936104"/>
              </a:tblGrid>
              <a:tr h="666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 тыс.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тыс. руб.</a:t>
                      </a:r>
                    </a:p>
                  </a:txBody>
                  <a:tcPr marL="9525" marR="9525" marT="9525" marB="0" anchor="ctr"/>
                </a:tc>
              </a:tr>
              <a:tr h="333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</a:tr>
              <a:tr h="2964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23738"/>
              </p:ext>
            </p:extLst>
          </p:nvPr>
        </p:nvGraphicFramePr>
        <p:xfrm>
          <a:off x="1223742" y="4365104"/>
          <a:ext cx="774074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992"/>
                <a:gridCol w="3780249"/>
                <a:gridCol w="1090456"/>
                <a:gridCol w="872365"/>
                <a:gridCol w="943684"/>
              </a:tblGrid>
              <a:tr h="74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 тыс.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тыс. руб.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1014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«Полевское сельское поселение»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Октябрьского муниципального района ЕАО в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области мероприятий непрограммных направлений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9427" y="1628800"/>
            <a:ext cx="4828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43144"/>
              </p:ext>
            </p:extLst>
          </p:nvPr>
        </p:nvGraphicFramePr>
        <p:xfrm>
          <a:off x="1119425" y="2060848"/>
          <a:ext cx="7773054" cy="163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303"/>
                <a:gridCol w="4032448"/>
                <a:gridCol w="864096"/>
                <a:gridCol w="887086"/>
                <a:gridCol w="985121"/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 тыс.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тыс. руб.</a:t>
                      </a:r>
                    </a:p>
                  </a:txBody>
                  <a:tcPr marL="9525" marR="9525" marT="9525" marB="0" anchor="ctr"/>
                </a:tc>
              </a:tr>
              <a:tr h="49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</a:tr>
              <a:tr h="42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19426" y="3861048"/>
            <a:ext cx="770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92084"/>
              </p:ext>
            </p:extLst>
          </p:nvPr>
        </p:nvGraphicFramePr>
        <p:xfrm>
          <a:off x="1119425" y="4365104"/>
          <a:ext cx="7773054" cy="160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303"/>
                <a:gridCol w="4032448"/>
                <a:gridCol w="936104"/>
                <a:gridCol w="864096"/>
                <a:gridCol w="936103"/>
              </a:tblGrid>
              <a:tr h="74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 тыс.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тыс. руб.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115,1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Полевского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сельского поселения!</a:t>
            </a:r>
            <a:b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992888" cy="367240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предназначена для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широкого круга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пользователей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будет интересна и полезна как студентам, педагогам, 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врачам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молодым семьям, так и пенсионерам и другим категориям 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так как бюджет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затрагивает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интересы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жителя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Полевского сельского поселения.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Граждане – и как  налогоплательщики, и как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потребители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общественных благ – должны быть уверены в том, что передаваемые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ими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распоряжение государства средства используются прозрачно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эффективно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просят конкретные результаты как для общества в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целом, так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для каждой семьи, для каждого человека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Мы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постарались в доступной и понятной для граждан форме показать основные параметры бюджета муниципального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«Полевское сельское поселение»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1619672" y="4941168"/>
            <a:ext cx="6785645" cy="1738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onstantia" pitchFamily="18" charset="0"/>
              </a:rPr>
              <a:t>Спасибо </a:t>
            </a:r>
            <a:endParaRPr lang="ru-RU" sz="3600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Constantia" pitchFamily="18" charset="0"/>
              </a:rPr>
              <a:t>за внимание!!!</a:t>
            </a:r>
            <a:endParaRPr lang="ru-RU" sz="36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allpapers.clipartmania.ru/uploads/gallery/main/12/hi-definition-vector-wid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848871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2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89352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7398062" cy="16127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Бюджет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1ca28e4dcd1db95f436b527c04cf64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143248"/>
            <a:ext cx="4500594" cy="3000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428604"/>
            <a:ext cx="792088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59632" y="1628800"/>
            <a:ext cx="7674056" cy="72008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системы Российской Федерации другому.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75656" y="2564903"/>
          <a:ext cx="7272808" cy="3536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5368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Виды межбюджетных трансфертов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Определение </a:t>
                      </a:r>
                      <a:endParaRPr lang="ru-RU" sz="1600" dirty="0"/>
                    </a:p>
                  </a:txBody>
                  <a:tcPr anchor="ctr"/>
                </a:tc>
              </a:tr>
              <a:tr h="88828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 определения конкретной цели их использования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1793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932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(от лат. «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- поддержка)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4" y="112474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трансферты – основной вид безвозмездных перечислений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2"/>
          <p:cNvSpPr txBox="1"/>
          <p:nvPr/>
        </p:nvSpPr>
        <p:spPr>
          <a:xfrm>
            <a:off x="1403648" y="980729"/>
            <a:ext cx="7128792" cy="72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6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6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2843808" y="1916832"/>
            <a:ext cx="4032448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1494235" y="3140968"/>
            <a:ext cx="1133549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проекта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2771800" y="3140968"/>
            <a:ext cx="1296144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проекта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4211960" y="3140968"/>
            <a:ext cx="1296144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3. Утверждение проекта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5652120" y="3140968"/>
            <a:ext cx="1224136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Исполнение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CustomShape 8"/>
          <p:cNvSpPr/>
          <p:nvPr/>
        </p:nvSpPr>
        <p:spPr>
          <a:xfrm>
            <a:off x="7092280" y="3140968"/>
            <a:ext cx="1440159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endParaRPr lang="en-US" sz="1400" b="1" spc="-1" dirty="0" smtClean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отчета об исполнении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Line 9"/>
          <p:cNvSpPr/>
          <p:nvPr/>
        </p:nvSpPr>
        <p:spPr>
          <a:xfrm>
            <a:off x="4644008" y="2420888"/>
            <a:ext cx="0" cy="35979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10"/>
          <p:cNvSpPr/>
          <p:nvPr/>
        </p:nvSpPr>
        <p:spPr>
          <a:xfrm>
            <a:off x="1835696" y="2780928"/>
            <a:ext cx="5976000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11"/>
          <p:cNvSpPr/>
          <p:nvPr/>
        </p:nvSpPr>
        <p:spPr>
          <a:xfrm>
            <a:off x="1835696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12"/>
          <p:cNvSpPr/>
          <p:nvPr/>
        </p:nvSpPr>
        <p:spPr>
          <a:xfrm>
            <a:off x="3419872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13"/>
          <p:cNvSpPr/>
          <p:nvPr/>
        </p:nvSpPr>
        <p:spPr>
          <a:xfrm>
            <a:off x="4860032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Line 14"/>
          <p:cNvSpPr/>
          <p:nvPr/>
        </p:nvSpPr>
        <p:spPr>
          <a:xfrm>
            <a:off x="6228184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Line 15"/>
          <p:cNvSpPr/>
          <p:nvPr/>
        </p:nvSpPr>
        <p:spPr>
          <a:xfrm>
            <a:off x="7812360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6"/>
          <p:cNvSpPr/>
          <p:nvPr/>
        </p:nvSpPr>
        <p:spPr>
          <a:xfrm>
            <a:off x="5580112" y="4941168"/>
            <a:ext cx="1296000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17"/>
          <p:cNvSpPr/>
          <p:nvPr/>
        </p:nvSpPr>
        <p:spPr>
          <a:xfrm flipV="1">
            <a:off x="5580112" y="4581128"/>
            <a:ext cx="0" cy="360363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18"/>
          <p:cNvSpPr/>
          <p:nvPr/>
        </p:nvSpPr>
        <p:spPr>
          <a:xfrm flipV="1">
            <a:off x="6876256" y="4581128"/>
            <a:ext cx="0" cy="360363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9"/>
          <p:cNvSpPr/>
          <p:nvPr/>
        </p:nvSpPr>
        <p:spPr>
          <a:xfrm>
            <a:off x="5508104" y="5085184"/>
            <a:ext cx="1440160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год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Line 20"/>
          <p:cNvSpPr/>
          <p:nvPr/>
        </p:nvSpPr>
        <p:spPr>
          <a:xfrm>
            <a:off x="1331640" y="6165304"/>
            <a:ext cx="7128000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Line 21"/>
          <p:cNvSpPr/>
          <p:nvPr/>
        </p:nvSpPr>
        <p:spPr>
          <a:xfrm flipV="1">
            <a:off x="1331640" y="5805264"/>
            <a:ext cx="0" cy="36036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Line 22"/>
          <p:cNvSpPr/>
          <p:nvPr/>
        </p:nvSpPr>
        <p:spPr>
          <a:xfrm flipV="1">
            <a:off x="8460432" y="5805264"/>
            <a:ext cx="0" cy="36036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3"/>
          <p:cNvSpPr/>
          <p:nvPr/>
        </p:nvSpPr>
        <p:spPr>
          <a:xfrm>
            <a:off x="1475656" y="5661248"/>
            <a:ext cx="6840760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период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115616" y="428604"/>
            <a:ext cx="7632848" cy="5521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понятия и термины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612376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1853" y="3789039"/>
            <a:ext cx="4602435" cy="2806945"/>
          </a:xfrm>
        </p:spPr>
      </p:pic>
      <p:sp>
        <p:nvSpPr>
          <p:cNvPr id="5" name="TextBox 4"/>
          <p:cNvSpPr txBox="1"/>
          <p:nvPr/>
        </p:nvSpPr>
        <p:spPr>
          <a:xfrm>
            <a:off x="6500826" y="2000240"/>
            <a:ext cx="2463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 расходная часть бюджета превышает доходную, то бюджет формируется с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2071678"/>
            <a:ext cx="2670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ревышение доходов над расходами образует положительный остаток бюджета </a:t>
            </a:r>
          </a:p>
          <a:p>
            <a:pPr algn="ctr"/>
            <a:r>
              <a:rPr lang="ru-RU" alt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  <p:pic>
        <p:nvPicPr>
          <p:cNvPr id="7" name="Рисунок 6" descr="http://profitrevolution.ru/wp-content/uploads/2015/08/upravlenie-dengam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268760"/>
            <a:ext cx="2664296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1518048" y="1571625"/>
            <a:ext cx="1919412" cy="89535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Показатели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3615120" y="5157192"/>
            <a:ext cx="1604952" cy="72008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1486980" y="2759760"/>
            <a:ext cx="1950480" cy="885264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Доходы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5"/>
          <p:cNvSpPr/>
          <p:nvPr/>
        </p:nvSpPr>
        <p:spPr>
          <a:xfrm>
            <a:off x="1486980" y="3933056"/>
            <a:ext cx="1950480" cy="720080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Расходы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6"/>
          <p:cNvSpPr/>
          <p:nvPr/>
        </p:nvSpPr>
        <p:spPr>
          <a:xfrm>
            <a:off x="1486980" y="5157192"/>
            <a:ext cx="1950480" cy="792088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Дефицит(-), </a:t>
            </a:r>
            <a:r>
              <a:rPr lang="ru-RU" sz="1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Профицит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(+),                 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7"/>
          <p:cNvSpPr/>
          <p:nvPr/>
        </p:nvSpPr>
        <p:spPr>
          <a:xfrm flipH="1">
            <a:off x="3614580" y="2759760"/>
            <a:ext cx="1605492" cy="88526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14 172,3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" name="CustomShape 8"/>
          <p:cNvSpPr/>
          <p:nvPr/>
        </p:nvSpPr>
        <p:spPr>
          <a:xfrm flipH="1">
            <a:off x="3614580" y="3933056"/>
            <a:ext cx="1605492" cy="93610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14 472,3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" name="CustomShape 9"/>
          <p:cNvSpPr/>
          <p:nvPr/>
        </p:nvSpPr>
        <p:spPr>
          <a:xfrm>
            <a:off x="3615929" y="1604964"/>
            <a:ext cx="1604143" cy="87312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2018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год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" name="CustomShape 10"/>
          <p:cNvSpPr/>
          <p:nvPr/>
        </p:nvSpPr>
        <p:spPr>
          <a:xfrm>
            <a:off x="5364088" y="1592263"/>
            <a:ext cx="1440160" cy="87471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2019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год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1" name="CustomShape 11"/>
          <p:cNvSpPr/>
          <p:nvPr/>
        </p:nvSpPr>
        <p:spPr>
          <a:xfrm>
            <a:off x="6948264" y="1592263"/>
            <a:ext cx="1465883" cy="87471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2020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год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2" name="CustomShape 12"/>
          <p:cNvSpPr/>
          <p:nvPr/>
        </p:nvSpPr>
        <p:spPr>
          <a:xfrm flipH="1">
            <a:off x="6948264" y="2759760"/>
            <a:ext cx="1465882" cy="88526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9 620,5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3" name="CustomShape 13"/>
          <p:cNvSpPr/>
          <p:nvPr/>
        </p:nvSpPr>
        <p:spPr>
          <a:xfrm flipH="1">
            <a:off x="5364088" y="2759760"/>
            <a:ext cx="1440160" cy="88526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11 542,5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" name="CustomShape 14"/>
          <p:cNvSpPr/>
          <p:nvPr/>
        </p:nvSpPr>
        <p:spPr>
          <a:xfrm flipH="1">
            <a:off x="5364088" y="3933056"/>
            <a:ext cx="1440160" cy="93610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11 542,5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5" name="CustomShape 15"/>
          <p:cNvSpPr/>
          <p:nvPr/>
        </p:nvSpPr>
        <p:spPr>
          <a:xfrm flipH="1">
            <a:off x="6948263" y="3933056"/>
            <a:ext cx="1465881" cy="1008112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9 620,5 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6" name="CustomShape 16"/>
          <p:cNvSpPr/>
          <p:nvPr/>
        </p:nvSpPr>
        <p:spPr>
          <a:xfrm>
            <a:off x="5364088" y="5157192"/>
            <a:ext cx="1440160" cy="72008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7" name="CustomShape 17"/>
          <p:cNvSpPr/>
          <p:nvPr/>
        </p:nvSpPr>
        <p:spPr>
          <a:xfrm>
            <a:off x="6948263" y="5157192"/>
            <a:ext cx="1465882" cy="72008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" name="CustomShape 18"/>
          <p:cNvSpPr/>
          <p:nvPr/>
        </p:nvSpPr>
        <p:spPr>
          <a:xfrm>
            <a:off x="1156097" y="144462"/>
            <a:ext cx="7258050" cy="9802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Полевского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на 2018 год и плановый период 2019 -2020 годов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79" name="Line 19"/>
          <p:cNvSpPr/>
          <p:nvPr/>
        </p:nvSpPr>
        <p:spPr>
          <a:xfrm>
            <a:off x="1464469" y="1214438"/>
            <a:ext cx="6949678" cy="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18040" cy="49006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836712"/>
            <a:ext cx="7920880" cy="60212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это безвозмездные и безвозвратные поступления денежных средств в бюджет.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1628800"/>
            <a:ext cx="5040560" cy="57606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2852936"/>
            <a:ext cx="2232248" cy="57606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8" y="2852936"/>
            <a:ext cx="2219708" cy="576064"/>
          </a:xfrm>
          <a:prstGeom prst="roundRect">
            <a:avLst>
              <a:gd name="adj" fmla="val 20407"/>
            </a:avLst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715108" y="2852936"/>
            <a:ext cx="2105364" cy="57606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63688" y="2636912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778006" y="2743274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932040" y="2204864"/>
            <a:ext cx="569" cy="43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656532" y="2744068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альтернативный процесс 34"/>
          <p:cNvSpPr/>
          <p:nvPr/>
        </p:nvSpPr>
        <p:spPr>
          <a:xfrm>
            <a:off x="1331640" y="3645024"/>
            <a:ext cx="2160240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акцизы;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налог на доходы физических лиц;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другие налоги.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3779912" y="3643314"/>
            <a:ext cx="2448272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муниципального имущества и земли;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штрафные санкции;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другие. 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660232" y="3573016"/>
            <a:ext cx="2304256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Прогнозируемые поступления доходов в бюджет муниципального образования «Полевское сельское поселение» Октябрьского муниципального района ЕАО в 201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годов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411265"/>
              </p:ext>
            </p:extLst>
          </p:nvPr>
        </p:nvGraphicFramePr>
        <p:xfrm>
          <a:off x="1619671" y="1628800"/>
          <a:ext cx="7344817" cy="191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4"/>
                <a:gridCol w="1798018"/>
                <a:gridCol w="1723100"/>
                <a:gridCol w="1351425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Источник дохода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</a:p>
                  </a:txBody>
                  <a:tcPr marL="9525" marR="9525" marT="9525" marB="0" anchor="ctr"/>
                </a:tc>
              </a:tr>
              <a:tr h="366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1 547,8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1 597,7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13 009,4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9 936,3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7 964,4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14 472,3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11 542,5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9 620,5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597666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K:\Управлен_бюдж_планир_и_межбюджет_отношений\Сводный отдел\Зам.бюджетный\БЮДЖЕТ\БЮДЖЕТ ДЛЯ ГРАЖДАН\ПОРТАЛ\2016\проект бюджета 2017-2019\картинки\000154764_480_Raskhody_Nalogi_i_Dolg_4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5157192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961</TotalTime>
  <Words>1521</Words>
  <Application>Microsoft Office PowerPoint</Application>
  <PresentationFormat>Экран (4:3)</PresentationFormat>
  <Paragraphs>448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Бюджет для граждан </vt:lpstr>
      <vt:lpstr>Уважаемые жители Полевского сельского поселения!</vt:lpstr>
      <vt:lpstr>Основные понятия и термины</vt:lpstr>
      <vt:lpstr>Основные понятия и термины</vt:lpstr>
      <vt:lpstr>Презентация PowerPoint</vt:lpstr>
      <vt:lpstr>Основные понятия и термины</vt:lpstr>
      <vt:lpstr>Презентация PowerPoint</vt:lpstr>
      <vt:lpstr>Доходы бюджета</vt:lpstr>
      <vt:lpstr>  Прогнозируемые поступления доходов в бюджет муниципального образования «Полевское сельское поселение» Октябрьского муниципального района ЕАО в 2018 году и на плановый период 2019-2020 годов  </vt:lpstr>
      <vt:lpstr> Норматив отчислений налоговых доходов в местный бюджет </vt:lpstr>
      <vt:lpstr>  Прогнозируемые поступления основных налоговых доходов в бюджет муниципального образования «Полевское сельское поселение» Октябрьского муниципального района ЕАО в 2018 году и на плановый период 2019-2020 годов  </vt:lpstr>
      <vt:lpstr>  Структура прогнозируемых поступлений основных налоговых доходов в бюджет муниципального образования «Полевское сельское поселение» Октябрьского муниципального района ЕАО в 2018 году и на плановый период 2019-2020 годов  </vt:lpstr>
      <vt:lpstr>Расходы бюджета</vt:lpstr>
      <vt:lpstr>     Распределение расходов  бюджета муниципального образования «Полевское сельское поселение» Октябрьского муниципального района ЕАО в 2018 году и на плановый период 2019-2020 годов по подведомственным учреждениям     </vt:lpstr>
      <vt:lpstr>     Структура расходов  бюджета муниципального образования «Полевское сельское поселение» Октябрьского муниципального района ЕАО в 2018 году и на плановый период 2019-2020 годов по подведомственным учреждениям     </vt:lpstr>
      <vt:lpstr>     Распределение расходов бюджета муниципального образования «Полевское сельское поселение» Октябрьского муниципального района ЕАО в 2018 году и на плановый период 2019-2020 годов по программным и не программным направлениям      </vt:lpstr>
      <vt:lpstr>     Расходы бюджета муниципального образования «Полевское сельское поселение» Октябрьского муниципального района ЕАО в 2018 году и на плановый период 2019-2020 годов в разрезе муниципальных программ      </vt:lpstr>
      <vt:lpstr>     Расходы бюджета муниципального образования «Полевское сельское поселение» Октябрьского муниципального района ЕАО в 2018 году и на плановый период 2019-2020 годов в разрезе муниципальных программ      </vt:lpstr>
      <vt:lpstr>     Расходы бюджета муниципального образования «Полевское сельское поселение» Октябрьского муниципального района ЕАО в 2018 году и на плановый период 2019-2020 годов в области мероприятий непрограммных направлений     </vt:lpstr>
      <vt:lpstr>     Расходы бюджета муниципального образования «Полевское сельское поселение» Октябрьского муниципального района ЕАО в 2018 году и на плановый период 2019-2020 годов в области мероприятий непрограммных направлений     </vt:lpstr>
      <vt:lpstr>     Расходы бюджета муниципального образования «Полевское сельское поселение» Октябрьского муниципального района ЕАО в 2018 году и на плановый период 2019-2020 годов в области мероприятий непрограммных направлений     </vt:lpstr>
      <vt:lpstr>     Расходы бюджета муниципального образования «Полевское сельское поселение» Октябрьского муниципального района ЕАО в 2018 году и на плановый период 2019-2020 годов в области мероприятий непрограммных направлений     </vt:lpstr>
      <vt:lpstr>     Расходы бюджета муниципального образования «Полевское сельское поселение» Октябрьского муниципального района ЕАО в 2018 году и на плановый период 2019-2020 годов в области мероприятий непрограммных направлений     </vt:lpstr>
      <vt:lpstr>  Уважаемые жители Полевского сельского поселения!  </vt:lpstr>
      <vt:lpstr>Презентация PowerPoint</vt:lpstr>
    </vt:vector>
  </TitlesOfParts>
  <Company>fofurmanov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2017г</dc:title>
  <dc:creator>User1</dc:creator>
  <cp:lastModifiedBy>Оксана</cp:lastModifiedBy>
  <cp:revision>127</cp:revision>
  <cp:lastPrinted>2017-05-23T08:24:25Z</cp:lastPrinted>
  <dcterms:created xsi:type="dcterms:W3CDTF">2017-05-23T06:31:16Z</dcterms:created>
  <dcterms:modified xsi:type="dcterms:W3CDTF">2017-11-28T23:50:11Z</dcterms:modified>
</cp:coreProperties>
</file>